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90" r:id="rId3"/>
    <p:sldId id="292" r:id="rId4"/>
    <p:sldId id="274"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2/26/2013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2/26/2013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2/26/2013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4000" r="-4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solidFill>
                  <a:srgbClr val="FF0000"/>
                </a:solidFill>
              </a:rPr>
              <a:t>History 336</a:t>
            </a:r>
            <a:endParaRPr lang="en-CA" dirty="0">
              <a:solidFill>
                <a:srgbClr val="FF0000"/>
              </a:solidFill>
            </a:endParaRPr>
          </a:p>
        </p:txBody>
      </p:sp>
      <p:sp>
        <p:nvSpPr>
          <p:cNvPr id="3" name="Subtitle 2"/>
          <p:cNvSpPr>
            <a:spLocks noGrp="1"/>
          </p:cNvSpPr>
          <p:nvPr>
            <p:ph type="subTitle" idx="1"/>
          </p:nvPr>
        </p:nvSpPr>
        <p:spPr>
          <a:xfrm>
            <a:off x="990600" y="4267200"/>
            <a:ext cx="7543800" cy="1600200"/>
          </a:xfrm>
        </p:spPr>
        <p:txBody>
          <a:bodyPr/>
          <a:lstStyle/>
          <a:p>
            <a:r>
              <a:rPr lang="en-CA" dirty="0" smtClean="0">
                <a:solidFill>
                  <a:srgbClr val="FFFF00"/>
                </a:solidFill>
              </a:rPr>
              <a:t>Ideas and Society in Early Modern Europe:</a:t>
            </a:r>
          </a:p>
          <a:p>
            <a:r>
              <a:rPr lang="en-CA" dirty="0" smtClean="0">
                <a:solidFill>
                  <a:srgbClr val="FFFF00"/>
                </a:solidFill>
              </a:rPr>
              <a:t>The Debate about Gender and Identity</a:t>
            </a:r>
            <a:endParaRPr lang="en-CA" dirty="0">
              <a:solidFill>
                <a:srgbClr val="FFFF00"/>
              </a:solidFill>
            </a:endParaRPr>
          </a:p>
        </p:txBody>
      </p:sp>
    </p:spTree>
    <p:extLst>
      <p:ext uri="{BB962C8B-B14F-4D97-AF65-F5344CB8AC3E}">
        <p14:creationId xmlns:p14="http://schemas.microsoft.com/office/powerpoint/2010/main" val="27019546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a:bodyPr>
          <a:lstStyle/>
          <a:p>
            <a:r>
              <a:rPr lang="en-CA" sz="3200" dirty="0" smtClean="0"/>
              <a:t>Questions for 27 February</a:t>
            </a:r>
            <a:endParaRPr lang="en-CA" sz="3200" dirty="0"/>
          </a:p>
        </p:txBody>
      </p:sp>
      <p:sp>
        <p:nvSpPr>
          <p:cNvPr id="3" name="Content Placeholder 2"/>
          <p:cNvSpPr>
            <a:spLocks noGrp="1"/>
          </p:cNvSpPr>
          <p:nvPr>
            <p:ph idx="1"/>
          </p:nvPr>
        </p:nvSpPr>
        <p:spPr>
          <a:xfrm>
            <a:off x="457200" y="838200"/>
            <a:ext cx="7848600" cy="5471160"/>
          </a:xfrm>
        </p:spPr>
        <p:txBody>
          <a:bodyPr>
            <a:normAutofit/>
          </a:bodyPr>
          <a:lstStyle/>
          <a:p>
            <a:pPr marL="651510" indent="-514350">
              <a:buFont typeface="+mj-lt"/>
              <a:buAutoNum type="arabicPeriod"/>
            </a:pPr>
            <a:r>
              <a:rPr lang="en-CA" dirty="0"/>
              <a:t>What passages strike you as historically </a:t>
            </a:r>
            <a:r>
              <a:rPr lang="en-CA" dirty="0" smtClean="0"/>
              <a:t>significant in </a:t>
            </a:r>
            <a:r>
              <a:rPr lang="en-CA" dirty="0" err="1" smtClean="0"/>
              <a:t>Marinella’s</a:t>
            </a:r>
            <a:r>
              <a:rPr lang="en-CA" dirty="0" smtClean="0"/>
              <a:t> book?</a:t>
            </a:r>
          </a:p>
          <a:p>
            <a:pPr marL="651510" indent="-514350">
              <a:buFont typeface="+mj-lt"/>
              <a:buAutoNum type="arabicPeriod"/>
            </a:pPr>
            <a:r>
              <a:rPr lang="en-CA" dirty="0" smtClean="0"/>
              <a:t>How does </a:t>
            </a:r>
            <a:r>
              <a:rPr lang="en-CA" dirty="0" err="1" smtClean="0"/>
              <a:t>Marinella’s</a:t>
            </a:r>
            <a:r>
              <a:rPr lang="en-CA" dirty="0" smtClean="0"/>
              <a:t> writing about women resemble and differ from </a:t>
            </a:r>
            <a:r>
              <a:rPr lang="en-CA" dirty="0" err="1" smtClean="0"/>
              <a:t>Vives</a:t>
            </a:r>
            <a:r>
              <a:rPr lang="en-CA" dirty="0" smtClean="0"/>
              <a:t>’ strategies and message?  Consider the entire assigned reading but also in particular pp. 93-104.</a:t>
            </a:r>
          </a:p>
          <a:p>
            <a:pPr marL="651510" indent="-514350">
              <a:buFont typeface="+mj-lt"/>
              <a:buAutoNum type="arabicPeriod"/>
            </a:pPr>
            <a:r>
              <a:rPr lang="en-CA" dirty="0" smtClean="0"/>
              <a:t>How convincing is </a:t>
            </a:r>
            <a:r>
              <a:rPr lang="en-CA" dirty="0" err="1" smtClean="0"/>
              <a:t>Marinella’s</a:t>
            </a:r>
            <a:r>
              <a:rPr lang="en-CA" dirty="0" smtClean="0"/>
              <a:t> case for the superiority of women?  Consider chapters 3 and 4.</a:t>
            </a:r>
          </a:p>
          <a:p>
            <a:pPr marL="651510" indent="-514350">
              <a:buFont typeface="+mj-lt"/>
              <a:buAutoNum type="arabicPeriod"/>
            </a:pPr>
            <a:r>
              <a:rPr lang="en-CA" dirty="0" smtClean="0"/>
              <a:t>Why does </a:t>
            </a:r>
            <a:r>
              <a:rPr lang="en-CA" dirty="0" err="1" smtClean="0"/>
              <a:t>Marinella</a:t>
            </a:r>
            <a:r>
              <a:rPr lang="en-CA" dirty="0" smtClean="0"/>
              <a:t> often mention and quote Aristotle?  Consider pp. 51, 72-73, 79, 93, 105, 107, 115.</a:t>
            </a:r>
          </a:p>
          <a:p>
            <a:pPr marL="651510" indent="-514350">
              <a:buFont typeface="+mj-lt"/>
              <a:buAutoNum type="arabicPeriod"/>
            </a:pPr>
            <a:endParaRPr lang="en-CA" dirty="0" smtClean="0"/>
          </a:p>
          <a:p>
            <a:pPr marL="651510" indent="-514350">
              <a:buFont typeface="+mj-lt"/>
              <a:buAutoNum type="arabicPeriod"/>
            </a:pPr>
            <a:endParaRPr lang="en-CA" dirty="0"/>
          </a:p>
        </p:txBody>
      </p:sp>
    </p:spTree>
    <p:extLst>
      <p:ext uri="{BB962C8B-B14F-4D97-AF65-F5344CB8AC3E}">
        <p14:creationId xmlns:p14="http://schemas.microsoft.com/office/powerpoint/2010/main" val="2518153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CA" sz="3200" dirty="0" smtClean="0"/>
              <a:t>Questions for 27 February</a:t>
            </a:r>
            <a:endParaRPr lang="en-CA" sz="3200" dirty="0"/>
          </a:p>
        </p:txBody>
      </p:sp>
      <p:sp>
        <p:nvSpPr>
          <p:cNvPr id="3" name="Content Placeholder 2"/>
          <p:cNvSpPr>
            <a:spLocks noGrp="1"/>
          </p:cNvSpPr>
          <p:nvPr>
            <p:ph idx="1"/>
          </p:nvPr>
        </p:nvSpPr>
        <p:spPr>
          <a:xfrm>
            <a:off x="457200" y="1143000"/>
            <a:ext cx="8229600" cy="5166360"/>
          </a:xfrm>
        </p:spPr>
        <p:txBody>
          <a:bodyPr/>
          <a:lstStyle/>
          <a:p>
            <a:pPr marL="651510" indent="-514350">
              <a:buFont typeface="+mj-lt"/>
              <a:buAutoNum type="arabicPeriod" startAt="5"/>
            </a:pPr>
            <a:r>
              <a:rPr lang="en-CA" dirty="0"/>
              <a:t>Remember what Joan Scott says about gender:  “gender is a constitutive element of social relationships based on perceived differences between the sexes</a:t>
            </a:r>
            <a:r>
              <a:rPr lang="en-CA" dirty="0" smtClean="0"/>
              <a:t>.”  What can we say about </a:t>
            </a:r>
            <a:r>
              <a:rPr lang="en-CA" dirty="0" err="1" smtClean="0"/>
              <a:t>Marinella’s</a:t>
            </a:r>
            <a:r>
              <a:rPr lang="en-CA" dirty="0" smtClean="0"/>
              <a:t> thinking about gender?  Consider what she says about “men’s poetry” (p. 63) and male historians (p. 81) in light of her general presentation of women.  Consider also how she expresses women’s superiority to men on pp. 45, 51, 53, 55, 62, 68, 69-70.</a:t>
            </a:r>
            <a:endParaRPr lang="en-CA" dirty="0"/>
          </a:p>
        </p:txBody>
      </p:sp>
    </p:spTree>
    <p:extLst>
      <p:ext uri="{BB962C8B-B14F-4D97-AF65-F5344CB8AC3E}">
        <p14:creationId xmlns:p14="http://schemas.microsoft.com/office/powerpoint/2010/main" val="1768007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762000"/>
          </a:xfrm>
        </p:spPr>
        <p:txBody>
          <a:bodyPr>
            <a:noAutofit/>
          </a:bodyPr>
          <a:lstStyle/>
          <a:p>
            <a:r>
              <a:rPr lang="en-CA" sz="2800" dirty="0" smtClean="0"/>
              <a:t>Questions to consider for the rest of the course</a:t>
            </a:r>
            <a:endParaRPr lang="en-CA" sz="2800" dirty="0"/>
          </a:p>
        </p:txBody>
      </p:sp>
      <p:sp>
        <p:nvSpPr>
          <p:cNvPr id="3" name="Content Placeholder 2"/>
          <p:cNvSpPr>
            <a:spLocks noGrp="1"/>
          </p:cNvSpPr>
          <p:nvPr>
            <p:ph idx="1"/>
          </p:nvPr>
        </p:nvSpPr>
        <p:spPr>
          <a:xfrm>
            <a:off x="457200" y="990600"/>
            <a:ext cx="8229600" cy="5486400"/>
          </a:xfrm>
        </p:spPr>
        <p:txBody>
          <a:bodyPr>
            <a:normAutofit fontScale="92500" lnSpcReduction="10000"/>
          </a:bodyPr>
          <a:lstStyle/>
          <a:p>
            <a:pPr marL="651510" indent="-514350">
              <a:buFont typeface="+mj-lt"/>
              <a:buAutoNum type="arabicPeriod"/>
            </a:pPr>
            <a:r>
              <a:rPr lang="en-CA" dirty="0" smtClean="0"/>
              <a:t>What passages strike you as historically significant?  Mark them and write them down.</a:t>
            </a:r>
          </a:p>
          <a:p>
            <a:pPr marL="651510" indent="-514350">
              <a:buFont typeface="+mj-lt"/>
              <a:buAutoNum type="arabicPeriod"/>
            </a:pPr>
            <a:r>
              <a:rPr lang="en-CA" dirty="0" smtClean="0"/>
              <a:t>What positions on women and gender does a given primary source take on women and gender?  How does the author support these positions?</a:t>
            </a:r>
          </a:p>
          <a:p>
            <a:pPr marL="651510" indent="-514350">
              <a:buFont typeface="+mj-lt"/>
              <a:buAutoNum type="arabicPeriod"/>
            </a:pPr>
            <a:r>
              <a:rPr lang="en-CA" dirty="0" smtClean="0"/>
              <a:t>Can you formulate at least one historical question based on the assigned reading to start a larger discussion?</a:t>
            </a:r>
          </a:p>
          <a:p>
            <a:pPr marL="651510" indent="-514350">
              <a:buFont typeface="+mj-lt"/>
              <a:buAutoNum type="arabicPeriod"/>
            </a:pPr>
            <a:r>
              <a:rPr lang="en-CA" dirty="0" smtClean="0"/>
              <a:t>Can you find a few secondary sources (and other primary sources) by using the library catalogue and databases that will help you answer your historical question?</a:t>
            </a:r>
          </a:p>
          <a:p>
            <a:pPr marL="651510" indent="-514350">
              <a:buFont typeface="+mj-lt"/>
              <a:buAutoNum type="arabicPeriod"/>
            </a:pPr>
            <a:r>
              <a:rPr lang="en-CA" dirty="0" smtClean="0"/>
              <a:t>Can you think of any current news stories that relate to women and gender?</a:t>
            </a:r>
          </a:p>
          <a:p>
            <a:pPr marL="651510" indent="-514350">
              <a:buFont typeface="+mj-lt"/>
              <a:buAutoNum type="arabicPeriod"/>
            </a:pPr>
            <a:endParaRPr lang="en-CA" dirty="0"/>
          </a:p>
        </p:txBody>
      </p:sp>
    </p:spTree>
    <p:extLst>
      <p:ext uri="{BB962C8B-B14F-4D97-AF65-F5344CB8AC3E}">
        <p14:creationId xmlns:p14="http://schemas.microsoft.com/office/powerpoint/2010/main" val="36348454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5552</TotalTime>
  <Words>311</Words>
  <Application>Microsoft Office PowerPoint</Application>
  <PresentationFormat>On-screen Show (4:3)</PresentationFormat>
  <Paragraphs>16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Apex</vt:lpstr>
      <vt:lpstr>History 336</vt:lpstr>
      <vt:lpstr>Questions for 27 February</vt:lpstr>
      <vt:lpstr>Questions for 27 February</vt:lpstr>
      <vt:lpstr>Questions to consider for the rest of the course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Hilmar</dc:creator>
  <cp:lastModifiedBy>Hilmar</cp:lastModifiedBy>
  <cp:revision>103</cp:revision>
  <dcterms:created xsi:type="dcterms:W3CDTF">2006-08-16T00:00:00Z</dcterms:created>
  <dcterms:modified xsi:type="dcterms:W3CDTF">2013-02-26T13:10:07Z</dcterms:modified>
</cp:coreProperties>
</file>